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75E-C529-444F-8539-7ED88ADC254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C73-8568-4BEE-9934-39EC20EB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1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75E-C529-444F-8539-7ED88ADC254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C73-8568-4BEE-9934-39EC20EB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5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75E-C529-444F-8539-7ED88ADC254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C73-8568-4BEE-9934-39EC20EB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9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75E-C529-444F-8539-7ED88ADC254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C73-8568-4BEE-9934-39EC20EB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1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75E-C529-444F-8539-7ED88ADC254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C73-8568-4BEE-9934-39EC20EB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5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75E-C529-444F-8539-7ED88ADC254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C73-8568-4BEE-9934-39EC20EB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2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75E-C529-444F-8539-7ED88ADC254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C73-8568-4BEE-9934-39EC20EB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4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75E-C529-444F-8539-7ED88ADC254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C73-8568-4BEE-9934-39EC20EB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0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75E-C529-444F-8539-7ED88ADC254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C73-8568-4BEE-9934-39EC20EB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4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75E-C529-444F-8539-7ED88ADC254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C73-8568-4BEE-9934-39EC20EB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B75E-C529-444F-8539-7ED88ADC254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C73-8568-4BEE-9934-39EC20EB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B75E-C529-444F-8539-7ED88ADC254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88C73-8568-4BEE-9934-39EC20EB3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6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7714" y="1167240"/>
            <a:ext cx="3454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 bài học : 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134" y="1752015"/>
            <a:ext cx="6878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Học xong bài này học sinh có khả năng 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714" y="2420888"/>
            <a:ext cx="8190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i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cách đọc và cách viết một tập hợp.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0134" y="3105326"/>
            <a:ext cx="8230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-Nhận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biết được một phần tử thuộc hay không thuộc một tập hợp.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06729" y="4386162"/>
            <a:ext cx="8152461" cy="606203"/>
            <a:chOff x="533046" y="2906058"/>
            <a:chExt cx="7621556" cy="606203"/>
          </a:xfrm>
        </p:grpSpPr>
        <p:grpSp>
          <p:nvGrpSpPr>
            <p:cNvPr id="33" name="Group 32"/>
            <p:cNvGrpSpPr/>
            <p:nvPr/>
          </p:nvGrpSpPr>
          <p:grpSpPr>
            <a:xfrm>
              <a:off x="533046" y="2906058"/>
              <a:ext cx="5059398" cy="584775"/>
              <a:chOff x="533046" y="2906058"/>
              <a:chExt cx="5059398" cy="58477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33046" y="2906058"/>
                <a:ext cx="50593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i="1" smtClean="0">
                    <a:latin typeface="Times New Roman" pitchFamily="18" charset="0"/>
                    <a:cs typeface="Times New Roman" pitchFamily="18" charset="0"/>
                  </a:rPr>
                  <a:t>-Biết </a:t>
                </a:r>
                <a:r>
                  <a:rPr lang="en-US" sz="3200" i="1">
                    <a:latin typeface="Times New Roman" pitchFamily="18" charset="0"/>
                    <a:cs typeface="Times New Roman" pitchFamily="18" charset="0"/>
                  </a:rPr>
                  <a:t>sử dụng khí </a:t>
                </a:r>
                <a:r>
                  <a:rPr lang="en-US" sz="3200" i="1" smtClean="0">
                    <a:latin typeface="Times New Roman" pitchFamily="18" charset="0"/>
                    <a:cs typeface="Times New Roman" pitchFamily="18" charset="0"/>
                  </a:rPr>
                  <a:t>hiệu : </a:t>
                </a:r>
                <a:r>
                  <a:rPr lang="en-US" sz="3200" i="1">
                    <a:latin typeface="Times New Roman" pitchFamily="18" charset="0"/>
                    <a:cs typeface="Times New Roman" pitchFamily="18" charset="0"/>
                  </a:rPr>
                  <a:t>thuộc</a:t>
                </a:r>
              </a:p>
            </p:txBody>
          </p:sp>
          <p:graphicFrame>
            <p:nvGraphicFramePr>
              <p:cNvPr id="30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36772767"/>
                  </p:ext>
                </p:extLst>
              </p:nvPr>
            </p:nvGraphicFramePr>
            <p:xfrm>
              <a:off x="5234561" y="3073823"/>
              <a:ext cx="29210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6" name="Equation" r:id="rId4" imgW="291960" imgH="291960" progId="Equation.DSMT4">
                      <p:embed/>
                    </p:oleObj>
                  </mc:Choice>
                  <mc:Fallback>
                    <p:oleObj name="Equation" r:id="rId4" imgW="291960" imgH="2919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5234561" y="3073823"/>
                            <a:ext cx="292100" cy="292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2" name="Group 31"/>
            <p:cNvGrpSpPr/>
            <p:nvPr/>
          </p:nvGrpSpPr>
          <p:grpSpPr>
            <a:xfrm>
              <a:off x="5724128" y="2927486"/>
              <a:ext cx="2430474" cy="584775"/>
              <a:chOff x="5724128" y="2927486"/>
              <a:chExt cx="2430474" cy="58477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724128" y="2927486"/>
                <a:ext cx="24304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i="1" smtClean="0">
                    <a:latin typeface="Times New Roman" pitchFamily="18" charset="0"/>
                    <a:cs typeface="Times New Roman" pitchFamily="18" charset="0"/>
                  </a:rPr>
                  <a:t>không thuộc  </a:t>
                </a:r>
                <a:endParaRPr lang="en-US" sz="3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8952588"/>
                  </p:ext>
                </p:extLst>
              </p:nvPr>
            </p:nvGraphicFramePr>
            <p:xfrm>
              <a:off x="7862502" y="3029373"/>
              <a:ext cx="2921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7" name="Equation" r:id="rId6" imgW="291960" imgH="380880" progId="Equation.DSMT4">
                      <p:embed/>
                    </p:oleObj>
                  </mc:Choice>
                  <mc:Fallback>
                    <p:oleObj name="Equation" r:id="rId6" imgW="291960" imgH="3808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862502" y="3029373"/>
                            <a:ext cx="292100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35" name="Picture 34"/>
          <p:cNvPicPr/>
          <p:nvPr/>
        </p:nvPicPr>
        <p:blipFill rotWithShape="1">
          <a:blip r:embed="rId8"/>
          <a:srcRect l="8057" t="42675" r="26773" b="40128"/>
          <a:stretch/>
        </p:blipFill>
        <p:spPr bwMode="auto">
          <a:xfrm>
            <a:off x="1835696" y="0"/>
            <a:ext cx="5948680" cy="882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201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05"/>
    </mc:Choice>
    <mc:Fallback xmlns="">
      <p:transition spd="slow" advTm="51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76672"/>
            <a:ext cx="4786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Làm quen với tập hợp : 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0134" y="1061447"/>
            <a:ext cx="2408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1.Khám phá 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3568" y="1664804"/>
            <a:ext cx="7848872" cy="2952328"/>
            <a:chOff x="559815" y="1772816"/>
            <a:chExt cx="7848872" cy="2952328"/>
          </a:xfrm>
        </p:grpSpPr>
        <p:pic>
          <p:nvPicPr>
            <p:cNvPr id="8" name="Picture 7"/>
            <p:cNvPicPr/>
            <p:nvPr/>
          </p:nvPicPr>
          <p:blipFill rotWithShape="1">
            <a:blip r:embed="rId3"/>
            <a:srcRect l="20410" t="51911" r="11914" b="22611"/>
            <a:stretch/>
          </p:blipFill>
          <p:spPr bwMode="auto">
            <a:xfrm>
              <a:off x="559815" y="1772816"/>
              <a:ext cx="7848872" cy="29523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99592" y="3429000"/>
              <a:ext cx="4354840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Tên các tháng trong quý 2</a:t>
              </a:r>
              <a:endPara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3588" y="5157192"/>
            <a:ext cx="7890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đồ vật trên bàn tạo thành một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tập hợp.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Mỗi đồ vật trên bàn gọi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là một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phần tử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của tập hợp đó.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3568" y="4590346"/>
            <a:ext cx="5251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2. Giới thiệu : (xem SGK/Tr.7)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02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5"/>
    </mc:Choice>
    <mc:Fallback xmlns="">
      <p:transition spd="slow" advTm="474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4284"/>
            <a:ext cx="2795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kí hiệu 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144" y="620688"/>
            <a:ext cx="6877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1. Kiến thức trọng tâm (Học SGK/Tr.7)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3"/>
          <a:srcRect l="10563" t="16242" r="12808" b="52548"/>
          <a:stretch/>
        </p:blipFill>
        <p:spPr bwMode="auto">
          <a:xfrm>
            <a:off x="496144" y="1205463"/>
            <a:ext cx="8180312" cy="2700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4"/>
          <a:srcRect l="8414" t="25478" r="9944" b="27070"/>
          <a:stretch/>
        </p:blipFill>
        <p:spPr bwMode="auto">
          <a:xfrm>
            <a:off x="683567" y="3870594"/>
            <a:ext cx="7992889" cy="2647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8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4"/>
    </mc:Choice>
    <mc:Fallback xmlns="">
      <p:transition spd="slow" advTm="420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l="28825" t="23248" r="26236" b="50319"/>
          <a:stretch/>
        </p:blipFill>
        <p:spPr bwMode="auto">
          <a:xfrm>
            <a:off x="323528" y="692696"/>
            <a:ext cx="8280919" cy="3525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260648"/>
            <a:ext cx="5643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2. Thực hành 1(làm vào tập học).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461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1"/>
    </mc:Choice>
    <mc:Fallback xmlns="">
      <p:transition spd="slow" advTm="187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4284"/>
            <a:ext cx="4163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Cách cho tập hợp  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144" y="620688"/>
            <a:ext cx="2499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1. Khám phá 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672" y="3044106"/>
            <a:ext cx="474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2. Nhận xét (Học SGK/Tr.).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205463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Viết tập hợp A các số tự nhiên nhỏ hơn 6.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425" y="1790238"/>
            <a:ext cx="3704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 = {0; 1; 2; 3; 4; 5}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572227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37425" y="2435080"/>
            <a:ext cx="6726137" cy="584775"/>
            <a:chOff x="637425" y="2435080"/>
            <a:chExt cx="6726137" cy="584775"/>
          </a:xfrm>
        </p:grpSpPr>
        <p:sp>
          <p:nvSpPr>
            <p:cNvPr id="11" name="Rectangle 10"/>
            <p:cNvSpPr/>
            <p:nvPr/>
          </p:nvSpPr>
          <p:spPr>
            <a:xfrm>
              <a:off x="637425" y="2435080"/>
              <a:ext cx="67261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Cách 2 : A = {x x là số tự nhiên, x &lt; 6} </a:t>
              </a: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315219" y="2589927"/>
              <a:ext cx="0" cy="429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/>
          <p:nvPr/>
        </p:nvPicPr>
        <p:blipFill rotWithShape="1">
          <a:blip r:embed="rId6"/>
          <a:srcRect l="16608" t="21339" r="35200" b="59872"/>
          <a:stretch/>
        </p:blipFill>
        <p:spPr bwMode="auto">
          <a:xfrm>
            <a:off x="289872" y="3717032"/>
            <a:ext cx="8530599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489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28"/>
    </mc:Choice>
    <mc:Fallback xmlns="">
      <p:transition spd="slow" advTm="8122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6144" y="300708"/>
            <a:ext cx="2451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 Thực hành.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439914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/>
          <p:nvPr/>
        </p:nvPicPr>
        <p:blipFill rotWithShape="1">
          <a:blip r:embed="rId6"/>
          <a:srcRect l="30078" t="45860" r="9944" b="34713"/>
          <a:stretch/>
        </p:blipFill>
        <p:spPr bwMode="auto">
          <a:xfrm>
            <a:off x="179512" y="1477007"/>
            <a:ext cx="8568952" cy="3176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65794" y="885483"/>
            <a:ext cx="2254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Thực hành 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405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35"/>
    </mc:Choice>
    <mc:Fallback xmlns="">
      <p:transition spd="slow" advTm="3293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0079" t="28662" r="10839" b="40446"/>
          <a:stretch/>
        </p:blipFill>
        <p:spPr bwMode="auto">
          <a:xfrm>
            <a:off x="460502" y="881391"/>
            <a:ext cx="8143946" cy="4131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296616"/>
            <a:ext cx="2254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Thực hành 3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2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8"/>
    </mc:Choice>
    <mc:Fallback xmlns="">
      <p:transition spd="slow" advTm="1374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14682" t="24522" r="10838" b="15287"/>
          <a:stretch/>
        </p:blipFill>
        <p:spPr bwMode="auto">
          <a:xfrm>
            <a:off x="467544" y="881391"/>
            <a:ext cx="8229600" cy="5283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296616"/>
            <a:ext cx="2298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4. Vận dụng.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1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46"/>
    </mc:Choice>
    <mc:Fallback xmlns="">
      <p:transition spd="slow" advTm="5874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13607" t="20064" r="22118" b="48726"/>
          <a:stretch/>
        </p:blipFill>
        <p:spPr bwMode="auto">
          <a:xfrm>
            <a:off x="395536" y="404664"/>
            <a:ext cx="8229600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3474248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em xem mục “</a:t>
            </a:r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Em có biết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để biết thêm</a:t>
            </a:r>
          </a:p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bài tập 1, 2, 3, 4 SGK/Trang 9. </a:t>
            </a:r>
          </a:p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(Vào tập bài học số học)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85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15"/>
    </mc:Choice>
    <mc:Fallback xmlns="">
      <p:transition spd="slow" advTm="90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5.4|4.7|5.4|5.3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6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0.6|0.3|0.6|0.3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241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50</cp:revision>
  <dcterms:created xsi:type="dcterms:W3CDTF">2021-08-30T08:28:16Z</dcterms:created>
  <dcterms:modified xsi:type="dcterms:W3CDTF">2021-09-01T08:06:48Z</dcterms:modified>
</cp:coreProperties>
</file>